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5" r:id="rId5"/>
    <p:sldId id="276" r:id="rId6"/>
    <p:sldId id="259" r:id="rId7"/>
    <p:sldId id="278" r:id="rId8"/>
    <p:sldId id="277" r:id="rId9"/>
    <p:sldId id="260" r:id="rId10"/>
    <p:sldId id="261" r:id="rId11"/>
    <p:sldId id="279" r:id="rId12"/>
    <p:sldId id="266" r:id="rId13"/>
    <p:sldId id="267" r:id="rId14"/>
    <p:sldId id="268" r:id="rId15"/>
    <p:sldId id="269" r:id="rId16"/>
    <p:sldId id="270" r:id="rId17"/>
    <p:sldId id="280" r:id="rId18"/>
    <p:sldId id="281" r:id="rId19"/>
    <p:sldId id="271" r:id="rId20"/>
    <p:sldId id="265" r:id="rId21"/>
    <p:sldId id="28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29" autoAdjust="0"/>
    <p:restoredTop sz="94660"/>
  </p:normalViewPr>
  <p:slideViewPr>
    <p:cSldViewPr snapToGrid="0">
      <p:cViewPr varScale="1">
        <p:scale>
          <a:sx n="80" d="100"/>
          <a:sy n="80" d="100"/>
        </p:scale>
        <p:origin x="56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sv-SE" smtClean="0"/>
              <a:t>Klicka här för att ändra format</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03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sv-SE" smtClean="0"/>
              <a:t>Klicka här för att ändra format</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3" name="Date Placeholder 2"/>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26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57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8896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02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sv-SE" smtClean="0"/>
              <a:t>Klicka här för att ändra format på bakgrundstexten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9488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sv-SE" smtClean="0"/>
              <a:t>Klicka här för att ändra format</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sv-SE" smtClean="0"/>
              <a:t>Klicka här för att ändra format på bakgrundstexten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3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010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13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sv-SE" smtClean="0"/>
              <a:t>Klicka här för att ändra format</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6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55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sv-SE" smtClean="0"/>
              <a:t>Klicka här för att ändra format</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951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sv-SE" smtClean="0"/>
              <a:t>Klicka här för att ändra format</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3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02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47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sv-SE" smtClean="0"/>
              <a:t>Klicka här för att ändra format</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15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sv-SE" smtClean="0"/>
              <a:t>Klicka här för att ändra format</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73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711185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theroadback.org" TargetMode="External"/><Relationship Id="rId2" Type="http://schemas.openxmlformats.org/officeDocument/2006/relationships/hyperlink" Target="http://www.theroadbac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3505" y="533401"/>
            <a:ext cx="6154713" cy="3124201"/>
          </a:xfrm>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solidFill>
                  <a:schemeClr val="accent1"/>
                </a:solidFill>
              </a:rPr>
              <a:t>Biofeedback/</a:t>
            </a:r>
            <a:br>
              <a:rPr lang="sv-SE" dirty="0" smtClean="0">
                <a:solidFill>
                  <a:schemeClr val="accent1"/>
                </a:solidFill>
              </a:rPr>
            </a:br>
            <a:r>
              <a:rPr lang="sv-SE" dirty="0" smtClean="0">
                <a:solidFill>
                  <a:schemeClr val="accent1"/>
                </a:solidFill>
              </a:rPr>
              <a:t>andningsträning</a:t>
            </a:r>
            <a:endParaRPr lang="sv-SE" dirty="0">
              <a:solidFill>
                <a:schemeClr val="accent1"/>
              </a:solidFill>
            </a:endParaRPr>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51820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fontScale="55000" lnSpcReduction="20000"/>
          </a:bodyPr>
          <a:lstStyle/>
          <a:p>
            <a:pPr marL="0" indent="0">
              <a:buNone/>
            </a:pPr>
            <a:r>
              <a:rPr lang="sv-SE" b="1" dirty="0" smtClean="0"/>
              <a:t>Lymfsystemet.</a:t>
            </a:r>
            <a:br>
              <a:rPr lang="sv-SE" b="1" dirty="0" smtClean="0"/>
            </a:br>
            <a:r>
              <a:rPr lang="sv-SE" dirty="0" smtClean="0"/>
              <a:t>Lymfsystemet fungerar bäst då man slappnar av och vilar. Det aktiverar ”lugn och ro systemet” det parasympatiska systemet. Lymfsystemet är ett avgiftningssystem som har kopplingar till hjärnan.</a:t>
            </a:r>
          </a:p>
          <a:p>
            <a:pPr marL="0" indent="0">
              <a:buNone/>
            </a:pPr>
            <a:r>
              <a:rPr lang="sv-SE" dirty="0" smtClean="0"/>
              <a:t>Stress skapar obalans. </a:t>
            </a:r>
            <a:r>
              <a:rPr lang="sv-SE" dirty="0"/>
              <a:t>V</a:t>
            </a:r>
            <a:r>
              <a:rPr lang="sv-SE" dirty="0" smtClean="0"/>
              <a:t>ilket innebär att kroppen samlar på sig vätska. Istället för att skicka den till blodet.</a:t>
            </a:r>
          </a:p>
          <a:p>
            <a:pPr marL="0" indent="0">
              <a:buNone/>
            </a:pPr>
            <a:r>
              <a:rPr lang="sv-SE" b="1" dirty="0" smtClean="0"/>
              <a:t>Svullen </a:t>
            </a:r>
            <a:r>
              <a:rPr lang="sv-SE" b="1" dirty="0"/>
              <a:t>i kroppen/vätska i </a:t>
            </a:r>
            <a:r>
              <a:rPr lang="sv-SE" b="1" dirty="0" smtClean="0"/>
              <a:t>kroppen.</a:t>
            </a:r>
            <a:br>
              <a:rPr lang="sv-SE" b="1" dirty="0" smtClean="0"/>
            </a:br>
            <a:r>
              <a:rPr lang="sv-SE" dirty="0" smtClean="0"/>
              <a:t>Man får svullna fötter, ben, rumpa, dubbelhaka, m.m. </a:t>
            </a:r>
            <a:br>
              <a:rPr lang="sv-SE" dirty="0" smtClean="0"/>
            </a:br>
            <a:r>
              <a:rPr lang="sv-SE" dirty="0" smtClean="0"/>
              <a:t>Vätskan i kroppen bildar efter 3 veckor fett och bindväv= </a:t>
            </a:r>
            <a:r>
              <a:rPr lang="sv-SE" b="1" dirty="0" err="1" smtClean="0"/>
              <a:t>Lipedema</a:t>
            </a:r>
            <a:r>
              <a:rPr lang="sv-SE" b="1" dirty="0" smtClean="0"/>
              <a:t>.</a:t>
            </a:r>
            <a:r>
              <a:rPr lang="sv-SE" dirty="0" smtClean="0"/>
              <a:t/>
            </a:r>
            <a:br>
              <a:rPr lang="sv-SE" dirty="0" smtClean="0"/>
            </a:br>
            <a:endParaRPr lang="sv-SE" dirty="0" smtClean="0"/>
          </a:p>
          <a:p>
            <a:pPr marL="0" indent="0">
              <a:buNone/>
            </a:pPr>
            <a:r>
              <a:rPr lang="sv-SE" b="1" dirty="0" err="1" smtClean="0"/>
              <a:t>Lipedema</a:t>
            </a:r>
            <a:r>
              <a:rPr lang="sv-SE" dirty="0" smtClean="0"/>
              <a:t> är en extrem fettansamling i kroppen, oftast i benen. Det gör ont när man trycker på det. Nästa extrema obalans i ett ben är s k ”elefantfant”.</a:t>
            </a:r>
            <a:br>
              <a:rPr lang="sv-SE" dirty="0" smtClean="0"/>
            </a:br>
            <a:endParaRPr lang="sv-SE" dirty="0" smtClean="0"/>
          </a:p>
          <a:p>
            <a:pPr marL="0" indent="0">
              <a:buNone/>
            </a:pPr>
            <a:r>
              <a:rPr lang="sv-SE" b="1" dirty="0" err="1" smtClean="0"/>
              <a:t>Dercum</a:t>
            </a:r>
            <a:r>
              <a:rPr lang="sv-SE" dirty="0" smtClean="0"/>
              <a:t>=</a:t>
            </a:r>
            <a:r>
              <a:rPr lang="sv-SE" dirty="0" err="1" smtClean="0"/>
              <a:t>fettvävsm</a:t>
            </a:r>
            <a:r>
              <a:rPr lang="sv-SE" dirty="0" smtClean="0"/>
              <a:t> reumatism. Inflammerad fetma som värker. Det beror på att det blivit slaggprodukter kvar i vävnaden. Kompression med stödstrumpa och manuell lymfdränage fungerar här.</a:t>
            </a:r>
          </a:p>
          <a:p>
            <a:pPr marL="0" indent="0">
              <a:buNone/>
            </a:pPr>
            <a:r>
              <a:rPr lang="sv-SE" b="1" dirty="0" smtClean="0"/>
              <a:t>Tinnitus ljudet.</a:t>
            </a:r>
            <a:br>
              <a:rPr lang="sv-SE" b="1" dirty="0" smtClean="0"/>
            </a:br>
            <a:r>
              <a:rPr lang="sv-SE" dirty="0" smtClean="0"/>
              <a:t>Stress och annan oro i livet gör att lymfnoderna bakom örat börjar tjuta, vilket skapar” Tinnitusljudet”.</a:t>
            </a:r>
          </a:p>
          <a:p>
            <a:pPr marL="0" indent="0">
              <a:buNone/>
            </a:pPr>
            <a:r>
              <a:rPr lang="sv-SE" b="1" dirty="0" smtClean="0"/>
              <a:t>Lymfnoder.</a:t>
            </a:r>
            <a:r>
              <a:rPr lang="sv-SE" dirty="0" smtClean="0"/>
              <a:t/>
            </a:r>
            <a:br>
              <a:rPr lang="sv-SE" dirty="0" smtClean="0"/>
            </a:br>
            <a:r>
              <a:rPr lang="sv-SE" dirty="0" smtClean="0"/>
              <a:t>I lymfsystemet finns det Lymfknutor, s k lymfnoder. Dessa skall försvara kroppen mot bakterier, döda tumörceller,</a:t>
            </a:r>
            <a:endParaRPr lang="sv-SE" dirty="0"/>
          </a:p>
        </p:txBody>
      </p:sp>
    </p:spTree>
    <p:extLst>
      <p:ext uri="{BB962C8B-B14F-4D97-AF65-F5344CB8AC3E}">
        <p14:creationId xmlns:p14="http://schemas.microsoft.com/office/powerpoint/2010/main" val="3279589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dirty="0">
                <a:solidFill>
                  <a:schemeClr val="accent1"/>
                </a:solidFill>
              </a:rPr>
              <a:t>På dessa stället på kroppen brukar lymfsystemet lägga sin vätska. </a:t>
            </a:r>
          </a:p>
          <a:p>
            <a:pPr marL="0" indent="0">
              <a:buNone/>
            </a:pPr>
            <a:r>
              <a:rPr lang="sv-SE" dirty="0" smtClean="0">
                <a:solidFill>
                  <a:schemeClr val="accent1"/>
                </a:solidFill>
              </a:rPr>
              <a:t>Som </a:t>
            </a:r>
            <a:r>
              <a:rPr lang="sv-SE" dirty="0">
                <a:solidFill>
                  <a:schemeClr val="accent1"/>
                </a:solidFill>
              </a:rPr>
              <a:t>sedan ombildas till fett</a:t>
            </a:r>
            <a:r>
              <a:rPr lang="sv-SE" dirty="0" smtClean="0">
                <a:solidFill>
                  <a:schemeClr val="accent1"/>
                </a:solidFill>
              </a:rPr>
              <a:t>.</a:t>
            </a:r>
          </a:p>
          <a:p>
            <a:pPr marL="0" indent="0">
              <a:buNone/>
            </a:pPr>
            <a:r>
              <a:rPr lang="sv-SE" b="1" dirty="0" smtClean="0">
                <a:solidFill>
                  <a:schemeClr val="accent1"/>
                </a:solidFill>
              </a:rPr>
              <a:t>Se nästa bild</a:t>
            </a:r>
            <a:r>
              <a:rPr lang="sv-SE" dirty="0" smtClean="0">
                <a:solidFill>
                  <a:schemeClr val="accent1"/>
                </a:solidFill>
              </a:rPr>
              <a:t>.</a:t>
            </a:r>
            <a:endParaRPr lang="sv-SE" dirty="0">
              <a:solidFill>
                <a:schemeClr val="accent1"/>
              </a:solidFill>
            </a:endParaRPr>
          </a:p>
          <a:p>
            <a:endParaRPr lang="sv-SE" dirty="0"/>
          </a:p>
        </p:txBody>
      </p:sp>
    </p:spTree>
    <p:extLst>
      <p:ext uri="{BB962C8B-B14F-4D97-AF65-F5344CB8AC3E}">
        <p14:creationId xmlns:p14="http://schemas.microsoft.com/office/powerpoint/2010/main" val="288567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dercumdistribu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41" y="469231"/>
            <a:ext cx="3660775" cy="29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dercumdistribu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41" y="621631"/>
            <a:ext cx="3660775" cy="29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8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lipödem 3 sta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152" y="679116"/>
            <a:ext cx="317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721894" y="679116"/>
            <a:ext cx="3874169" cy="5355312"/>
          </a:xfrm>
          <a:prstGeom prst="rect">
            <a:avLst/>
          </a:prstGeom>
          <a:noFill/>
        </p:spPr>
        <p:txBody>
          <a:bodyPr wrap="square" rtlCol="0">
            <a:spAutoFit/>
          </a:bodyPr>
          <a:lstStyle/>
          <a:p>
            <a:r>
              <a:rPr lang="sv-SE" dirty="0" smtClean="0">
                <a:solidFill>
                  <a:schemeClr val="accent1"/>
                </a:solidFill>
              </a:rPr>
              <a:t>Här ser vi tre stadier av ett lymfsystem som ej fungerar. </a:t>
            </a:r>
          </a:p>
          <a:p>
            <a:endParaRPr lang="sv-SE" dirty="0" smtClean="0">
              <a:solidFill>
                <a:schemeClr val="accent1"/>
              </a:solidFill>
            </a:endParaRPr>
          </a:p>
          <a:p>
            <a:r>
              <a:rPr lang="sv-SE" dirty="0" smtClean="0">
                <a:solidFill>
                  <a:schemeClr val="accent1"/>
                </a:solidFill>
              </a:rPr>
              <a:t>Vätskan har börjat att samlas i kroppen och bildat fett. </a:t>
            </a:r>
          </a:p>
          <a:p>
            <a:endParaRPr lang="sv-SE" dirty="0" smtClean="0">
              <a:solidFill>
                <a:schemeClr val="accent1"/>
              </a:solidFill>
            </a:endParaRPr>
          </a:p>
          <a:p>
            <a:r>
              <a:rPr lang="sv-SE" dirty="0" smtClean="0">
                <a:solidFill>
                  <a:schemeClr val="accent1"/>
                </a:solidFill>
              </a:rPr>
              <a:t>Groparna i huden är giftansamlingar som fastnat i fettet. För att lymfsystemet inte längre kan skicka ut vätskan och de gifter vi fått i oss till blodet.</a:t>
            </a:r>
          </a:p>
          <a:p>
            <a:endParaRPr lang="sv-SE" dirty="0" smtClean="0">
              <a:solidFill>
                <a:schemeClr val="accent1"/>
              </a:solidFill>
            </a:endParaRPr>
          </a:p>
          <a:p>
            <a:r>
              <a:rPr lang="sv-SE" dirty="0" smtClean="0">
                <a:solidFill>
                  <a:schemeClr val="accent1"/>
                </a:solidFill>
              </a:rPr>
              <a:t>Person nr. 3 har säkert stora problem med sina svullna ben och fötter.</a:t>
            </a:r>
          </a:p>
          <a:p>
            <a:endParaRPr lang="sv-SE" dirty="0" smtClean="0">
              <a:solidFill>
                <a:schemeClr val="accent1"/>
              </a:solidFill>
            </a:endParaRPr>
          </a:p>
          <a:p>
            <a:r>
              <a:rPr lang="sv-SE" dirty="0" smtClean="0">
                <a:solidFill>
                  <a:schemeClr val="accent1"/>
                </a:solidFill>
              </a:rPr>
              <a:t>Sjukvården rekommenderar här stödstrumpor och vätskedrivande medicin.</a:t>
            </a:r>
            <a:endParaRPr lang="sv-SE" dirty="0">
              <a:solidFill>
                <a:schemeClr val="accent1"/>
              </a:solidFill>
            </a:endParaRPr>
          </a:p>
        </p:txBody>
      </p:sp>
    </p:spTree>
    <p:extLst>
      <p:ext uri="{BB962C8B-B14F-4D97-AF65-F5344CB8AC3E}">
        <p14:creationId xmlns:p14="http://schemas.microsoft.com/office/powerpoint/2010/main" val="41615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1f0611_9ac5b32cddd2401b22f508a26f861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779" y="531146"/>
            <a:ext cx="3810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flipH="1">
            <a:off x="1051005" y="531146"/>
            <a:ext cx="1908763" cy="4524315"/>
          </a:xfrm>
          <a:prstGeom prst="rect">
            <a:avLst/>
          </a:prstGeom>
          <a:noFill/>
        </p:spPr>
        <p:txBody>
          <a:bodyPr wrap="square" rtlCol="0">
            <a:spAutoFit/>
          </a:bodyPr>
          <a:lstStyle/>
          <a:p>
            <a:r>
              <a:rPr lang="sv-SE" dirty="0" smtClean="0">
                <a:solidFill>
                  <a:schemeClr val="accent1"/>
                </a:solidFill>
              </a:rPr>
              <a:t>Denna person har säkert väldigt svårt att gå.</a:t>
            </a:r>
          </a:p>
          <a:p>
            <a:r>
              <a:rPr lang="sv-SE" dirty="0" smtClean="0">
                <a:solidFill>
                  <a:schemeClr val="accent1"/>
                </a:solidFill>
              </a:rPr>
              <a:t>I detta stadiet sitter personen troligtvis i rullstol.</a:t>
            </a:r>
          </a:p>
          <a:p>
            <a:endParaRPr lang="sv-SE" dirty="0">
              <a:solidFill>
                <a:schemeClr val="accent1"/>
              </a:solidFill>
            </a:endParaRPr>
          </a:p>
          <a:p>
            <a:r>
              <a:rPr lang="sv-SE" dirty="0" smtClean="0">
                <a:solidFill>
                  <a:schemeClr val="accent1"/>
                </a:solidFill>
              </a:rPr>
              <a:t>Personen får troligtvis hjälp med dusch, toabesök, </a:t>
            </a:r>
          </a:p>
          <a:p>
            <a:r>
              <a:rPr lang="sv-SE" dirty="0" smtClean="0">
                <a:solidFill>
                  <a:schemeClr val="accent1"/>
                </a:solidFill>
              </a:rPr>
              <a:t>mat lagning, tvätt av kläder och matinköp.</a:t>
            </a:r>
            <a:endParaRPr lang="sv-SE" dirty="0">
              <a:solidFill>
                <a:schemeClr val="accent1"/>
              </a:solidFill>
            </a:endParaRPr>
          </a:p>
        </p:txBody>
      </p:sp>
    </p:spTree>
    <p:extLst>
      <p:ext uri="{BB962C8B-B14F-4D97-AF65-F5344CB8AC3E}">
        <p14:creationId xmlns:p14="http://schemas.microsoft.com/office/powerpoint/2010/main" val="1200317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extremities_edema_rt_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63" y="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3031296" y="2743200"/>
            <a:ext cx="4584525" cy="923330"/>
          </a:xfrm>
          <a:prstGeom prst="rect">
            <a:avLst/>
          </a:prstGeom>
          <a:noFill/>
        </p:spPr>
        <p:txBody>
          <a:bodyPr wrap="square" rtlCol="0">
            <a:spAutoFit/>
          </a:bodyPr>
          <a:lstStyle/>
          <a:p>
            <a:r>
              <a:rPr lang="sv-SE" dirty="0" smtClean="0"/>
              <a:t>Detta kallas elefantfot. Och beror på att kroppen inte kan göra sig av med sin vätska.</a:t>
            </a:r>
            <a:endParaRPr lang="sv-SE" dirty="0"/>
          </a:p>
        </p:txBody>
      </p:sp>
    </p:spTree>
    <p:extLst>
      <p:ext uri="{BB962C8B-B14F-4D97-AF65-F5344CB8AC3E}">
        <p14:creationId xmlns:p14="http://schemas.microsoft.com/office/powerpoint/2010/main" val="4143740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0482" name="Picture 5" descr="Problems-Associated-with-Mouth-Breathing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50" y="165010"/>
            <a:ext cx="69024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flipH="1">
            <a:off x="1094650" y="4767942"/>
            <a:ext cx="5063907" cy="1754326"/>
          </a:xfrm>
          <a:prstGeom prst="rect">
            <a:avLst/>
          </a:prstGeom>
          <a:noFill/>
        </p:spPr>
        <p:txBody>
          <a:bodyPr wrap="square" rtlCol="0">
            <a:spAutoFit/>
          </a:bodyPr>
          <a:lstStyle/>
          <a:p>
            <a:r>
              <a:rPr lang="sv-SE" dirty="0" smtClean="0">
                <a:solidFill>
                  <a:schemeClr val="accent1"/>
                </a:solidFill>
              </a:rPr>
              <a:t>När man andas med öppen  mun samlas vätska under hakan. Man får dubbelhaka.  </a:t>
            </a:r>
          </a:p>
          <a:p>
            <a:endParaRPr lang="sv-SE" dirty="0">
              <a:solidFill>
                <a:schemeClr val="accent1"/>
              </a:solidFill>
            </a:endParaRPr>
          </a:p>
          <a:p>
            <a:r>
              <a:rPr lang="sv-SE" dirty="0" smtClean="0">
                <a:solidFill>
                  <a:schemeClr val="accent1"/>
                </a:solidFill>
              </a:rPr>
              <a:t>När man gör både inandningen och utandningen med stängd mun går allt upp i näsan.</a:t>
            </a:r>
          </a:p>
        </p:txBody>
      </p:sp>
    </p:spTree>
    <p:extLst>
      <p:ext uri="{BB962C8B-B14F-4D97-AF65-F5344CB8AC3E}">
        <p14:creationId xmlns:p14="http://schemas.microsoft.com/office/powerpoint/2010/main" val="1455888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sz="2000" b="1" dirty="0" smtClean="0">
                <a:solidFill>
                  <a:schemeClr val="accent1"/>
                </a:solidFill>
              </a:rPr>
              <a:t>Nästa bild visar kroppens hela lymfsystem</a:t>
            </a:r>
            <a:r>
              <a:rPr lang="sv-SE" sz="2000" dirty="0" smtClean="0">
                <a:solidFill>
                  <a:schemeClr val="accent1"/>
                </a:solidFill>
              </a:rPr>
              <a:t>.</a:t>
            </a:r>
            <a:br>
              <a:rPr lang="sv-SE" sz="2000" dirty="0" smtClean="0">
                <a:solidFill>
                  <a:schemeClr val="accent1"/>
                </a:solidFill>
              </a:rPr>
            </a:br>
            <a:r>
              <a:rPr lang="sv-SE" sz="2000" dirty="0">
                <a:solidFill>
                  <a:schemeClr val="accent1"/>
                </a:solidFill>
              </a:rPr>
              <a:t/>
            </a:r>
            <a:br>
              <a:rPr lang="sv-SE" sz="2000" dirty="0">
                <a:solidFill>
                  <a:schemeClr val="accent1"/>
                </a:solidFill>
              </a:rPr>
            </a:br>
            <a:r>
              <a:rPr lang="sv-SE" sz="2000" cap="none" dirty="0" smtClean="0">
                <a:solidFill>
                  <a:schemeClr val="accent1"/>
                </a:solidFill>
              </a:rPr>
              <a:t>Med de viktiga lymfknutorna(lymfnoderna)</a:t>
            </a:r>
            <a:br>
              <a:rPr lang="sv-SE" sz="2000" cap="none" dirty="0" smtClean="0">
                <a:solidFill>
                  <a:schemeClr val="accent1"/>
                </a:solidFill>
              </a:rPr>
            </a:br>
            <a:r>
              <a:rPr lang="sv-SE" sz="2000" cap="none" dirty="0" smtClean="0">
                <a:solidFill>
                  <a:schemeClr val="accent1"/>
                </a:solidFill>
              </a:rPr>
              <a:t/>
            </a:r>
            <a:br>
              <a:rPr lang="sv-SE" sz="2000" cap="none" dirty="0" smtClean="0">
                <a:solidFill>
                  <a:schemeClr val="accent1"/>
                </a:solidFill>
              </a:rPr>
            </a:br>
            <a:r>
              <a:rPr lang="sv-SE" sz="2000" b="1" cap="none" dirty="0" smtClean="0">
                <a:solidFill>
                  <a:schemeClr val="accent1"/>
                </a:solidFill>
              </a:rPr>
              <a:t>Vid fettsugning eller operation </a:t>
            </a:r>
            <a:br>
              <a:rPr lang="sv-SE" sz="2000" b="1" cap="none" dirty="0" smtClean="0">
                <a:solidFill>
                  <a:schemeClr val="accent1"/>
                </a:solidFill>
              </a:rPr>
            </a:br>
            <a:r>
              <a:rPr lang="sv-SE" sz="2000" cap="none" dirty="0" smtClean="0">
                <a:solidFill>
                  <a:schemeClr val="accent1"/>
                </a:solidFill>
              </a:rPr>
              <a:t>kan dessa bli skadade, eller så skär man av trådarna till lymfsystemet. På trådarna sitter lymfknutorna (lymfnoderna). Dessa renar kroppen från bakterier och främmande organismer.</a:t>
            </a:r>
            <a:br>
              <a:rPr lang="sv-SE" sz="2000" cap="none" dirty="0" smtClean="0">
                <a:solidFill>
                  <a:schemeClr val="accent1"/>
                </a:solidFill>
              </a:rPr>
            </a:br>
            <a:r>
              <a:rPr lang="sv-SE" sz="2000" cap="none" dirty="0">
                <a:solidFill>
                  <a:schemeClr val="accent1"/>
                </a:solidFill>
              </a:rPr>
              <a:t/>
            </a:r>
            <a:br>
              <a:rPr lang="sv-SE" sz="2000" cap="none" dirty="0">
                <a:solidFill>
                  <a:schemeClr val="accent1"/>
                </a:solidFill>
              </a:rPr>
            </a:br>
            <a:r>
              <a:rPr lang="sv-SE" sz="2000" cap="none" dirty="0" smtClean="0">
                <a:solidFill>
                  <a:schemeClr val="accent1"/>
                </a:solidFill>
              </a:rPr>
              <a:t>Vilket gör att hela lymfsystemet kommer i obalans. Kroppen får svårt att hålla sig frisk.</a:t>
            </a:r>
            <a:endParaRPr lang="sv-SE" sz="2000" cap="none" dirty="0">
              <a:solidFill>
                <a:schemeClr val="accent1"/>
              </a:solidFill>
            </a:endParaRPr>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3498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9967" y="308809"/>
            <a:ext cx="6402468" cy="2319867"/>
          </a:xfrm>
        </p:spPr>
        <p:txBody>
          <a:bodyPr>
            <a:normAutofit/>
          </a:bodyPr>
          <a:lstStyle/>
          <a:p>
            <a:r>
              <a:rPr lang="sv-SE" sz="4400" dirty="0" smtClean="0">
                <a:solidFill>
                  <a:schemeClr val="accent1">
                    <a:lumMod val="75000"/>
                  </a:schemeClr>
                </a:solidFill>
              </a:rPr>
              <a:t>Lymfsystemet</a:t>
            </a:r>
            <a:br>
              <a:rPr lang="sv-SE" sz="4400" dirty="0" smtClean="0">
                <a:solidFill>
                  <a:schemeClr val="accent1">
                    <a:lumMod val="75000"/>
                  </a:schemeClr>
                </a:solidFill>
              </a:rPr>
            </a:br>
            <a:r>
              <a:rPr lang="sv-SE" sz="1400" dirty="0" smtClean="0">
                <a:solidFill>
                  <a:schemeClr val="accent1">
                    <a:lumMod val="75000"/>
                  </a:schemeClr>
                </a:solidFill>
              </a:rPr>
              <a:t>Se nästa bild</a:t>
            </a:r>
            <a:endParaRPr lang="sv-SE" sz="4400" dirty="0">
              <a:solidFill>
                <a:schemeClr val="accent1">
                  <a:lumMod val="75000"/>
                </a:schemeClr>
              </a:solidFill>
            </a:endParaRPr>
          </a:p>
        </p:txBody>
      </p:sp>
      <p:sp>
        <p:nvSpPr>
          <p:cNvPr id="3" name="Platshållare för text 2"/>
          <p:cNvSpPr>
            <a:spLocks noGrp="1"/>
          </p:cNvSpPr>
          <p:nvPr>
            <p:ph type="body" idx="1"/>
          </p:nvPr>
        </p:nvSpPr>
        <p:spPr>
          <a:xfrm>
            <a:off x="653716" y="2839007"/>
            <a:ext cx="6402467" cy="1532467"/>
          </a:xfrm>
        </p:spPr>
        <p:txBody>
          <a:bodyPr>
            <a:normAutofit fontScale="77500" lnSpcReduction="20000"/>
          </a:bodyPr>
          <a:lstStyle/>
          <a:p>
            <a:r>
              <a:rPr lang="sv-SE" dirty="0" smtClean="0"/>
              <a:t>De gröna ledningarna med små lymfknutor längst ut. Det är vårt lymfsystem i kroppen.</a:t>
            </a:r>
          </a:p>
          <a:p>
            <a:r>
              <a:rPr lang="sv-SE" dirty="0" smtClean="0"/>
              <a:t>Knutorna finns bakom örat, vid halsen, vid armhålorna, efter insidan av armen, systemet går över brösten, över magen, vid äggstockarna och vid ljumskarna.</a:t>
            </a:r>
          </a:p>
          <a:p>
            <a:r>
              <a:rPr lang="sv-SE" dirty="0" smtClean="0"/>
              <a:t>Tänk på detta när ni utför en icke nödvändig operation på kroppen. Operationen kan skada lymfsystemet.</a:t>
            </a:r>
            <a:endParaRPr lang="sv-SE" dirty="0"/>
          </a:p>
        </p:txBody>
      </p:sp>
    </p:spTree>
    <p:extLst>
      <p:ext uri="{BB962C8B-B14F-4D97-AF65-F5344CB8AC3E}">
        <p14:creationId xmlns:p14="http://schemas.microsoft.com/office/powerpoint/2010/main" val="318237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lymfventile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03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533400" y="1009852"/>
            <a:ext cx="8534400" cy="3615267"/>
          </a:xfrm>
        </p:spPr>
        <p:txBody>
          <a:bodyPr/>
          <a:lstStyle/>
          <a:p>
            <a:pPr marL="0" indent="0">
              <a:buNone/>
            </a:pPr>
            <a:r>
              <a:rPr lang="sv-SE" b="1" dirty="0" smtClean="0">
                <a:solidFill>
                  <a:schemeClr val="accent1"/>
                </a:solidFill>
              </a:rPr>
              <a:t>Psykofysiologi</a:t>
            </a:r>
            <a:r>
              <a:rPr lang="sv-SE" dirty="0" smtClean="0"/>
              <a:t/>
            </a:r>
            <a:br>
              <a:rPr lang="sv-SE" dirty="0" smtClean="0"/>
            </a:br>
            <a:r>
              <a:rPr lang="sv-SE" sz="2400" dirty="0"/>
              <a:t>är vetenskapen om samspelet mellan </a:t>
            </a:r>
            <a:br>
              <a:rPr lang="sv-SE" sz="2400" dirty="0"/>
            </a:br>
            <a:r>
              <a:rPr lang="sv-SE" sz="2400" dirty="0"/>
              <a:t>miljö, tankar, känslor och beteenden å ena sidan </a:t>
            </a:r>
            <a:br>
              <a:rPr lang="sv-SE" sz="2400" dirty="0"/>
            </a:br>
            <a:r>
              <a:rPr lang="sv-SE" sz="2400" dirty="0"/>
              <a:t>och fysiologiska reaktioner å andra sidan.</a:t>
            </a:r>
            <a:br>
              <a:rPr lang="sv-SE" sz="2400" dirty="0"/>
            </a:br>
            <a:endParaRPr lang="sv-SE" sz="2400" dirty="0"/>
          </a:p>
          <a:p>
            <a:pPr marL="0" indent="0">
              <a:buNone/>
            </a:pPr>
            <a:r>
              <a:rPr lang="sv-SE" b="1" dirty="0" smtClean="0">
                <a:solidFill>
                  <a:schemeClr val="accent1"/>
                </a:solidFill>
              </a:rPr>
              <a:t>Biofeedback </a:t>
            </a:r>
            <a:r>
              <a:rPr lang="sv-SE" dirty="0" smtClean="0"/>
              <a:t/>
            </a:r>
            <a:br>
              <a:rPr lang="sv-SE" dirty="0" smtClean="0"/>
            </a:br>
            <a:r>
              <a:rPr lang="sv-SE" sz="2400" dirty="0"/>
              <a:t>är den praktiska behandlingstillämpningen </a:t>
            </a:r>
            <a:br>
              <a:rPr lang="sv-SE" sz="2400" dirty="0"/>
            </a:br>
            <a:r>
              <a:rPr lang="sv-SE" sz="2400" dirty="0"/>
              <a:t>av psykofysiologi.</a:t>
            </a:r>
          </a:p>
          <a:p>
            <a:pPr marL="0" indent="0">
              <a:buNone/>
            </a:pPr>
            <a:endParaRPr lang="sv-SE" dirty="0"/>
          </a:p>
        </p:txBody>
      </p:sp>
    </p:spTree>
    <p:extLst>
      <p:ext uri="{BB962C8B-B14F-4D97-AF65-F5344CB8AC3E}">
        <p14:creationId xmlns:p14="http://schemas.microsoft.com/office/powerpoint/2010/main" val="177643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ymfa huv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778" y="566926"/>
            <a:ext cx="2895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flipH="1">
            <a:off x="894590" y="566926"/>
            <a:ext cx="3508968" cy="4616648"/>
          </a:xfrm>
          <a:prstGeom prst="rect">
            <a:avLst/>
          </a:prstGeom>
          <a:noFill/>
        </p:spPr>
        <p:txBody>
          <a:bodyPr wrap="square" rtlCol="0">
            <a:spAutoFit/>
          </a:bodyPr>
          <a:lstStyle/>
          <a:p>
            <a:r>
              <a:rPr lang="sv-SE" sz="2400" b="1" dirty="0" smtClean="0">
                <a:solidFill>
                  <a:schemeClr val="accent1"/>
                </a:solidFill>
              </a:rPr>
              <a:t>Tinnitus.</a:t>
            </a:r>
          </a:p>
          <a:p>
            <a:r>
              <a:rPr lang="sv-SE" dirty="0" smtClean="0">
                <a:solidFill>
                  <a:schemeClr val="accent1"/>
                </a:solidFill>
              </a:rPr>
              <a:t>Denna bild visar lymfsystemet vid halsen och öronen.</a:t>
            </a:r>
          </a:p>
          <a:p>
            <a:endParaRPr lang="sv-SE" dirty="0" smtClean="0">
              <a:solidFill>
                <a:schemeClr val="accent1"/>
              </a:solidFill>
            </a:endParaRPr>
          </a:p>
          <a:p>
            <a:r>
              <a:rPr lang="sv-SE" dirty="0" smtClean="0">
                <a:solidFill>
                  <a:schemeClr val="accent1"/>
                </a:solidFill>
              </a:rPr>
              <a:t>När vi har för mycket stress, oro, negativa tankar, m.m. </a:t>
            </a:r>
          </a:p>
          <a:p>
            <a:endParaRPr lang="sv-SE" dirty="0">
              <a:solidFill>
                <a:schemeClr val="accent1"/>
              </a:solidFill>
            </a:endParaRPr>
          </a:p>
          <a:p>
            <a:r>
              <a:rPr lang="sv-SE" dirty="0" smtClean="0">
                <a:solidFill>
                  <a:schemeClr val="accent1"/>
                </a:solidFill>
              </a:rPr>
              <a:t>Detta klarar inte lymfsystemet av. Då börjar lymfknutorna (lymfnoderna) vid öronen att tjuta. (Se de svarta knutorna).</a:t>
            </a:r>
          </a:p>
          <a:p>
            <a:endParaRPr lang="sv-SE" dirty="0">
              <a:solidFill>
                <a:schemeClr val="accent1"/>
              </a:solidFill>
            </a:endParaRPr>
          </a:p>
          <a:p>
            <a:r>
              <a:rPr lang="sv-SE" dirty="0" smtClean="0">
                <a:solidFill>
                  <a:schemeClr val="accent1"/>
                </a:solidFill>
              </a:rPr>
              <a:t>Vi får tinnitusljudet i örat.</a:t>
            </a:r>
          </a:p>
          <a:p>
            <a:endParaRPr lang="sv-SE" dirty="0" smtClean="0">
              <a:solidFill>
                <a:schemeClr val="accent1"/>
              </a:solidFill>
            </a:endParaRPr>
          </a:p>
          <a:p>
            <a:r>
              <a:rPr lang="sv-SE" dirty="0" smtClean="0">
                <a:solidFill>
                  <a:schemeClr val="accent1"/>
                </a:solidFill>
              </a:rPr>
              <a:t>Ett ljud som för de flest pågår dygnet runt.</a:t>
            </a:r>
            <a:endParaRPr lang="sv-SE" dirty="0">
              <a:solidFill>
                <a:schemeClr val="accent1"/>
              </a:solidFill>
            </a:endParaRPr>
          </a:p>
        </p:txBody>
      </p:sp>
    </p:spTree>
    <p:extLst>
      <p:ext uri="{BB962C8B-B14F-4D97-AF65-F5344CB8AC3E}">
        <p14:creationId xmlns:p14="http://schemas.microsoft.com/office/powerpoint/2010/main" val="1810186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4135" y="-74195"/>
            <a:ext cx="6859787" cy="2895600"/>
          </a:xfrm>
        </p:spPr>
        <p:txBody>
          <a:bodyPr/>
          <a:lstStyle/>
          <a:p>
            <a:r>
              <a:rPr lang="sv-SE" dirty="0" smtClean="0">
                <a:solidFill>
                  <a:schemeClr val="accent1">
                    <a:lumMod val="75000"/>
                  </a:schemeClr>
                </a:solidFill>
              </a:rPr>
              <a:t>Stressen i dagens samhälle gör människor sjuka.</a:t>
            </a:r>
            <a:br>
              <a:rPr lang="sv-SE" dirty="0" smtClean="0">
                <a:solidFill>
                  <a:schemeClr val="accent1">
                    <a:lumMod val="75000"/>
                  </a:schemeClr>
                </a:solidFill>
              </a:rPr>
            </a:br>
            <a:endParaRPr lang="sv-SE" dirty="0">
              <a:solidFill>
                <a:schemeClr val="accent1">
                  <a:lumMod val="75000"/>
                </a:schemeClr>
              </a:solidFill>
            </a:endParaRPr>
          </a:p>
        </p:txBody>
      </p:sp>
      <p:sp>
        <p:nvSpPr>
          <p:cNvPr id="3" name="Platshållare för text 2"/>
          <p:cNvSpPr>
            <a:spLocks noGrp="1"/>
          </p:cNvSpPr>
          <p:nvPr>
            <p:ph type="body" sz="quarter" idx="13"/>
          </p:nvPr>
        </p:nvSpPr>
        <p:spPr>
          <a:xfrm>
            <a:off x="844188" y="1937085"/>
            <a:ext cx="6302204" cy="759327"/>
          </a:xfrm>
        </p:spPr>
        <p:txBody>
          <a:bodyPr>
            <a:noAutofit/>
          </a:bodyPr>
          <a:lstStyle/>
          <a:p>
            <a:r>
              <a:rPr lang="sv-SE" sz="1400" dirty="0" smtClean="0"/>
              <a:t>Själv blev jag utbränd/utmattningströtthet av en arbetsplats i vården.</a:t>
            </a:r>
          </a:p>
          <a:p>
            <a:r>
              <a:rPr lang="sv-SE" sz="1400" dirty="0" smtClean="0"/>
              <a:t>Här kommer min historia: </a:t>
            </a:r>
            <a:endParaRPr lang="sv-SE" sz="1400" dirty="0"/>
          </a:p>
        </p:txBody>
      </p:sp>
      <p:sp>
        <p:nvSpPr>
          <p:cNvPr id="4" name="Platshållare för text 3"/>
          <p:cNvSpPr>
            <a:spLocks noGrp="1"/>
          </p:cNvSpPr>
          <p:nvPr>
            <p:ph type="body" idx="1"/>
          </p:nvPr>
        </p:nvSpPr>
        <p:spPr>
          <a:xfrm>
            <a:off x="764031" y="4761832"/>
            <a:ext cx="6382361" cy="358274"/>
          </a:xfrm>
        </p:spPr>
        <p:txBody>
          <a:bodyPr>
            <a:noAutofit/>
          </a:bodyPr>
          <a:lstStyle/>
          <a:p>
            <a:r>
              <a:rPr lang="sv-SE" sz="1400" dirty="0" smtClean="0"/>
              <a:t>Hjärnan var som en enda ”</a:t>
            </a:r>
            <a:r>
              <a:rPr lang="sv-SE" sz="1400" dirty="0" err="1" smtClean="0"/>
              <a:t>gele</a:t>
            </a:r>
            <a:r>
              <a:rPr lang="sv-SE" sz="1400" dirty="0" smtClean="0"/>
              <a:t>” klump.  Jag fick problem med att minnas saker, måste skiva upp allt, kunde inte koncentrera mig, ville bara gråta, var överkänslig för allting, var ständigt trött i huvudet och kroppen, sov oftast 12 timmar varje helg.</a:t>
            </a:r>
          </a:p>
          <a:p>
            <a:r>
              <a:rPr lang="sv-SE" sz="1400" dirty="0" smtClean="0"/>
              <a:t>Min återhämtning var att bli sjukskriven ett par månader på halvtid 2014, med hela lediga dagar, sov oftast 10-12 timmar när jag var ledig, var ute i naturen  där jag oftast också somnade in, åt kosttillskott, åt bra näringsriktig mat, undvek människor, vilade i mig själv när jag var ledig, jobbade på en ny arbetsplats med lugnare tempo.</a:t>
            </a:r>
          </a:p>
          <a:p>
            <a:r>
              <a:rPr lang="sv-SE" sz="1400" dirty="0" smtClean="0"/>
              <a:t>2015 gick jag en andningsträningsutbildning. Gör idag dessa övningar</a:t>
            </a:r>
            <a:br>
              <a:rPr lang="sv-SE" sz="1400" dirty="0" smtClean="0"/>
            </a:br>
            <a:r>
              <a:rPr lang="sv-SE" sz="1400" dirty="0" smtClean="0"/>
              <a:t>1-2 gånger varje dag.  Med dessa övningar fick jag tillbaka den energi som fattades i kroppen. Ryggen blev rakare, har gått ner i vikt, och jag känner mig väldigt pigg. Hjärnan och psyket fungerar  nu normalt igen.</a:t>
            </a:r>
            <a:br>
              <a:rPr lang="sv-SE" sz="1400" dirty="0" smtClean="0"/>
            </a:br>
            <a:r>
              <a:rPr lang="sv-SE" sz="1400" dirty="0" smtClean="0"/>
              <a:t>Samt att jag är mycket varmare i kroppen. Cirkulationen fungerar bättre.</a:t>
            </a:r>
          </a:p>
          <a:p>
            <a:r>
              <a:rPr lang="sv-SE" sz="1400" dirty="0" smtClean="0"/>
              <a:t>Elise Hallberg</a:t>
            </a:r>
            <a:endParaRPr lang="sv-SE" sz="1400" dirty="0"/>
          </a:p>
        </p:txBody>
      </p:sp>
    </p:spTree>
    <p:extLst>
      <p:ext uri="{BB962C8B-B14F-4D97-AF65-F5344CB8AC3E}">
        <p14:creationId xmlns:p14="http://schemas.microsoft.com/office/powerpoint/2010/main" val="41628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p:txBody>
          <a:bodyPr>
            <a:normAutofit fontScale="25000" lnSpcReduction="20000"/>
          </a:bodyPr>
          <a:lstStyle/>
          <a:p>
            <a:pPr marL="0" indent="0">
              <a:buNone/>
            </a:pPr>
            <a:r>
              <a:rPr lang="sv-SE" sz="9600" b="1" dirty="0"/>
              <a:t>The road </a:t>
            </a:r>
            <a:r>
              <a:rPr lang="sv-SE" sz="9600" b="1" dirty="0" smtClean="0"/>
              <a:t>Back </a:t>
            </a:r>
            <a:r>
              <a:rPr lang="sv-SE" sz="9600" b="1" dirty="0"/>
              <a:t>kommer från USA. </a:t>
            </a:r>
            <a:br>
              <a:rPr lang="sv-SE" sz="9600" b="1" dirty="0"/>
            </a:br>
            <a:r>
              <a:rPr lang="sv-SE" sz="9600" b="1" dirty="0"/>
              <a:t>Och har utvecklats av Jim Harper. </a:t>
            </a:r>
          </a:p>
          <a:p>
            <a:pPr marL="0" indent="0">
              <a:buNone/>
            </a:pPr>
            <a:r>
              <a:rPr lang="sv-SE" b="1" dirty="0"/>
              <a:t/>
            </a:r>
            <a:br>
              <a:rPr lang="sv-SE" b="1" dirty="0"/>
            </a:br>
            <a:r>
              <a:rPr lang="sv-SE" sz="5600" dirty="0"/>
              <a:t>Efter 14 års forskning utvecklade han en metod, hur människor kunde sluta ta psykofarmaka. Efter påtryckningar av sin hustru beslutade han sig för att skriva en bok om sitt resultat.</a:t>
            </a:r>
          </a:p>
          <a:p>
            <a:r>
              <a:rPr lang="sv-SE" sz="5600" b="1" dirty="0"/>
              <a:t>Boken heter:</a:t>
            </a:r>
          </a:p>
          <a:p>
            <a:r>
              <a:rPr lang="sv-SE" sz="5600" dirty="0"/>
              <a:t>”The Road Back programmet, Hur man slutar med psykofarmaka på ett säkert sätt. Det finns hopp. Det finns en lösning.”</a:t>
            </a:r>
          </a:p>
          <a:p>
            <a:r>
              <a:rPr lang="sv-SE" sz="5600" dirty="0"/>
              <a:t>Författare James Harper och </a:t>
            </a:r>
            <a:r>
              <a:rPr lang="sv-SE" sz="5600" dirty="0" err="1"/>
              <a:t>Jayson</a:t>
            </a:r>
            <a:r>
              <a:rPr lang="sv-SE" sz="5600" dirty="0"/>
              <a:t> Austin, USA.</a:t>
            </a:r>
          </a:p>
          <a:p>
            <a:r>
              <a:rPr lang="sv-SE" sz="5600" dirty="0"/>
              <a:t>Gratis nedladdning av boken via e-posten och hemsidan.</a:t>
            </a:r>
            <a:br>
              <a:rPr lang="sv-SE" sz="5600" dirty="0"/>
            </a:br>
            <a:r>
              <a:rPr lang="sv-SE" sz="5600" dirty="0">
                <a:hlinkClick r:id="rId2"/>
              </a:rPr>
              <a:t>www.theroadback.org</a:t>
            </a:r>
            <a:r>
              <a:rPr lang="sv-SE" sz="5600" dirty="0"/>
              <a:t/>
            </a:r>
            <a:br>
              <a:rPr lang="sv-SE" sz="5600" dirty="0"/>
            </a:br>
            <a:r>
              <a:rPr lang="sv-SE" sz="5600" dirty="0">
                <a:hlinkClick r:id="rId3"/>
              </a:rPr>
              <a:t>info@theroadback.org</a:t>
            </a:r>
            <a:endParaRPr lang="sv-SE" sz="5600" dirty="0"/>
          </a:p>
          <a:p>
            <a:r>
              <a:rPr lang="sv-SE" sz="5600" dirty="0"/>
              <a:t>Hemsidan går att översätta till svenska</a:t>
            </a:r>
            <a:r>
              <a:rPr lang="sv-SE" sz="5600" dirty="0" smtClean="0"/>
              <a:t>.</a:t>
            </a:r>
            <a:endParaRPr lang="sv-SE" sz="5600" dirty="0"/>
          </a:p>
        </p:txBody>
      </p:sp>
    </p:spTree>
    <p:extLst>
      <p:ext uri="{BB962C8B-B14F-4D97-AF65-F5344CB8AC3E}">
        <p14:creationId xmlns:p14="http://schemas.microsoft.com/office/powerpoint/2010/main" val="4568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p:txBody>
          <a:bodyPr>
            <a:normAutofit fontScale="32500" lnSpcReduction="20000"/>
          </a:bodyPr>
          <a:lstStyle/>
          <a:p>
            <a:pPr marL="0" indent="0">
              <a:buNone/>
            </a:pPr>
            <a:r>
              <a:rPr lang="sv-SE" sz="6000" b="1" dirty="0" smtClean="0"/>
              <a:t>Jim </a:t>
            </a:r>
            <a:r>
              <a:rPr lang="sv-SE" sz="6000" b="1" dirty="0"/>
              <a:t>Harper rekommenderar </a:t>
            </a:r>
            <a:br>
              <a:rPr lang="sv-SE" sz="6000" b="1" dirty="0"/>
            </a:br>
            <a:r>
              <a:rPr lang="sv-SE" sz="6000" b="1" dirty="0" smtClean="0"/>
              <a:t>att </a:t>
            </a:r>
            <a:r>
              <a:rPr lang="sv-SE" sz="6000" b="1" dirty="0"/>
              <a:t>man under nedtrappning av mediciner </a:t>
            </a:r>
            <a:r>
              <a:rPr lang="sv-SE" sz="6000" b="1" dirty="0" smtClean="0"/>
              <a:t/>
            </a:r>
            <a:br>
              <a:rPr lang="sv-SE" sz="6000" b="1" dirty="0" smtClean="0"/>
            </a:br>
            <a:r>
              <a:rPr lang="sv-SE" sz="6000" b="1" dirty="0" smtClean="0"/>
              <a:t>tillför </a:t>
            </a:r>
            <a:r>
              <a:rPr lang="sv-SE" sz="6000" b="1" dirty="0"/>
              <a:t>kosttillskott. </a:t>
            </a:r>
          </a:p>
          <a:p>
            <a:r>
              <a:rPr lang="sv-SE" sz="4200" dirty="0"/>
              <a:t>Många  som är bipolär, har ångest eller depression har oftast en näringsbrist. </a:t>
            </a:r>
            <a:endParaRPr lang="sv-SE" sz="4200" dirty="0" smtClean="0"/>
          </a:p>
          <a:p>
            <a:r>
              <a:rPr lang="sv-SE" sz="4200" dirty="0" smtClean="0"/>
              <a:t>Vid </a:t>
            </a:r>
            <a:r>
              <a:rPr lang="sv-SE" sz="4200" dirty="0"/>
              <a:t>studier av patienter som äter Psykofarmaka har man upptäckt att många saknar B-vitaminer. </a:t>
            </a:r>
            <a:br>
              <a:rPr lang="sv-SE" sz="4200" dirty="0"/>
            </a:br>
            <a:r>
              <a:rPr lang="sv-SE" sz="4200" dirty="0" smtClean="0"/>
              <a:t>Och </a:t>
            </a:r>
            <a:r>
              <a:rPr lang="sv-SE" sz="4200" dirty="0"/>
              <a:t>då främst B 12. </a:t>
            </a:r>
            <a:endParaRPr lang="sv-SE" sz="4200" dirty="0" smtClean="0"/>
          </a:p>
          <a:p>
            <a:r>
              <a:rPr lang="sv-SE" sz="4200" dirty="0" smtClean="0"/>
              <a:t>När </a:t>
            </a:r>
            <a:r>
              <a:rPr lang="sv-SE" sz="4200" dirty="0"/>
              <a:t>man äter psykofarmaka får man ännu mera underskott på B-vitaminer. Saknar kroppen B 12 har man svårt att ta upp  näringen från maten. Vilket gör att kroppen får  brist på många näringsämnen</a:t>
            </a:r>
            <a:r>
              <a:rPr lang="sv-SE" sz="4200" dirty="0" smtClean="0"/>
              <a:t>.</a:t>
            </a:r>
          </a:p>
          <a:p>
            <a:r>
              <a:rPr lang="sv-SE" sz="4200" dirty="0" smtClean="0"/>
              <a:t>Detta </a:t>
            </a:r>
            <a:r>
              <a:rPr lang="sv-SE" sz="4200" dirty="0"/>
              <a:t>medför att många personer försöker kompensera detta genom att äta mycket godis eller annat med mycket socker i eller dricka läskedrycker. För att bli pigga och må bra.</a:t>
            </a:r>
          </a:p>
        </p:txBody>
      </p:sp>
    </p:spTree>
    <p:extLst>
      <p:ext uri="{BB962C8B-B14F-4D97-AF65-F5344CB8AC3E}">
        <p14:creationId xmlns:p14="http://schemas.microsoft.com/office/powerpoint/2010/main" val="300925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sz="2400" b="1" dirty="0"/>
              <a:t>Har man testat metoden i Sverige?</a:t>
            </a:r>
            <a:br>
              <a:rPr lang="sv-SE" sz="2400" b="1" dirty="0"/>
            </a:br>
            <a:r>
              <a:rPr lang="sv-SE" dirty="0"/>
              <a:t>I Sverige har denna metod testats och använts på </a:t>
            </a:r>
            <a:r>
              <a:rPr lang="sv-SE" dirty="0" smtClean="0"/>
              <a:t>IPM</a:t>
            </a:r>
            <a:br>
              <a:rPr lang="sv-SE" dirty="0" smtClean="0"/>
            </a:br>
            <a:r>
              <a:rPr lang="sv-SE" dirty="0" smtClean="0"/>
              <a:t>(Institutionen </a:t>
            </a:r>
            <a:r>
              <a:rPr lang="sv-SE" dirty="0"/>
              <a:t>för </a:t>
            </a:r>
            <a:r>
              <a:rPr lang="sv-SE" dirty="0" smtClean="0"/>
              <a:t>Psykologisk Beteendemedicin</a:t>
            </a:r>
            <a:r>
              <a:rPr lang="sv-SE" dirty="0"/>
              <a:t>) </a:t>
            </a:r>
            <a:r>
              <a:rPr lang="sv-SE" dirty="0" smtClean="0"/>
              <a:t/>
            </a:r>
            <a:br>
              <a:rPr lang="sv-SE" dirty="0" smtClean="0"/>
            </a:br>
            <a:r>
              <a:rPr lang="sv-SE" dirty="0" smtClean="0"/>
              <a:t>på </a:t>
            </a:r>
            <a:r>
              <a:rPr lang="sv-SE" dirty="0"/>
              <a:t>Karolinska Institutet </a:t>
            </a:r>
          </a:p>
          <a:p>
            <a:r>
              <a:rPr lang="sv-SE" dirty="0" smtClean="0"/>
              <a:t>av </a:t>
            </a:r>
            <a:r>
              <a:rPr lang="sv-SE" dirty="0"/>
              <a:t>Professor Bo von Scheele.</a:t>
            </a:r>
          </a:p>
          <a:p>
            <a:endParaRPr lang="sv-SE" dirty="0"/>
          </a:p>
        </p:txBody>
      </p:sp>
    </p:spTree>
    <p:extLst>
      <p:ext uri="{BB962C8B-B14F-4D97-AF65-F5344CB8AC3E}">
        <p14:creationId xmlns:p14="http://schemas.microsoft.com/office/powerpoint/2010/main" val="1620207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400" b="1" dirty="0" smtClean="0"/>
              <a:t>Vad fungerar metoden på:</a:t>
            </a:r>
            <a:endParaRPr lang="sv-SE" sz="2400" b="1" dirty="0"/>
          </a:p>
          <a:p>
            <a:r>
              <a:rPr lang="sv-SE" dirty="0" smtClean="0"/>
              <a:t>Denna behandlingsmetod fungerar inte bara på avtrappning av mediciner. Den fungerar även på andra psykiska och fysiska problem som uppstår i vår kropp. </a:t>
            </a:r>
            <a:br>
              <a:rPr lang="sv-SE" dirty="0" smtClean="0"/>
            </a:br>
            <a:endParaRPr lang="sv-SE" dirty="0" smtClean="0"/>
          </a:p>
        </p:txBody>
      </p:sp>
    </p:spTree>
    <p:extLst>
      <p:ext uri="{BB962C8B-B14F-4D97-AF65-F5344CB8AC3E}">
        <p14:creationId xmlns:p14="http://schemas.microsoft.com/office/powerpoint/2010/main" val="404279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70000" lnSpcReduction="20000"/>
          </a:bodyPr>
          <a:lstStyle/>
          <a:p>
            <a:r>
              <a:rPr lang="sv-SE" sz="2400" b="1" dirty="0" smtClean="0"/>
              <a:t>Metoden fungerade även på:</a:t>
            </a:r>
          </a:p>
          <a:p>
            <a:r>
              <a:rPr lang="sv-SE" dirty="0"/>
              <a:t>U</a:t>
            </a:r>
            <a:r>
              <a:rPr lang="sv-SE" dirty="0" smtClean="0"/>
              <a:t>tmattningströtthet</a:t>
            </a:r>
            <a:r>
              <a:rPr lang="sv-SE" dirty="0"/>
              <a:t>, </a:t>
            </a:r>
            <a:endParaRPr lang="sv-SE" dirty="0" smtClean="0"/>
          </a:p>
          <a:p>
            <a:r>
              <a:rPr lang="sv-SE" dirty="0"/>
              <a:t>T</a:t>
            </a:r>
            <a:r>
              <a:rPr lang="sv-SE" dirty="0" smtClean="0"/>
              <a:t>innitus</a:t>
            </a:r>
            <a:r>
              <a:rPr lang="sv-SE" dirty="0"/>
              <a:t>, </a:t>
            </a:r>
            <a:endParaRPr lang="sv-SE" dirty="0" smtClean="0"/>
          </a:p>
          <a:p>
            <a:r>
              <a:rPr lang="sv-SE" dirty="0"/>
              <a:t>H</a:t>
            </a:r>
            <a:r>
              <a:rPr lang="sv-SE" dirty="0" smtClean="0"/>
              <a:t>järtproblem</a:t>
            </a:r>
            <a:r>
              <a:rPr lang="sv-SE" dirty="0"/>
              <a:t>, </a:t>
            </a:r>
            <a:endParaRPr lang="sv-SE" dirty="0" smtClean="0"/>
          </a:p>
          <a:p>
            <a:r>
              <a:rPr lang="sv-SE" dirty="0"/>
              <a:t>H</a:t>
            </a:r>
            <a:r>
              <a:rPr lang="sv-SE" dirty="0" smtClean="0"/>
              <a:t>ögt </a:t>
            </a:r>
            <a:r>
              <a:rPr lang="sv-SE" dirty="0"/>
              <a:t>blodtryck, </a:t>
            </a:r>
            <a:endParaRPr lang="sv-SE" dirty="0" smtClean="0"/>
          </a:p>
          <a:p>
            <a:r>
              <a:rPr lang="sv-SE" dirty="0"/>
              <a:t>T</a:t>
            </a:r>
            <a:r>
              <a:rPr lang="sv-SE" dirty="0" smtClean="0"/>
              <a:t>rög </a:t>
            </a:r>
            <a:r>
              <a:rPr lang="sv-SE" dirty="0"/>
              <a:t>mage</a:t>
            </a:r>
            <a:r>
              <a:rPr lang="sv-SE" dirty="0" smtClean="0"/>
              <a:t>,</a:t>
            </a:r>
          </a:p>
          <a:p>
            <a:r>
              <a:rPr lang="sv-SE" dirty="0"/>
              <a:t>R</a:t>
            </a:r>
            <a:r>
              <a:rPr lang="sv-SE" dirty="0" smtClean="0"/>
              <a:t>yggproblem, </a:t>
            </a:r>
          </a:p>
          <a:p>
            <a:r>
              <a:rPr lang="sv-SE" dirty="0"/>
              <a:t>K</a:t>
            </a:r>
            <a:r>
              <a:rPr lang="sv-SE" dirty="0" smtClean="0"/>
              <a:t>arpaltunnelsyndrom </a:t>
            </a:r>
            <a:r>
              <a:rPr lang="sv-SE" dirty="0"/>
              <a:t>(här måste man även ändra sin kost, samt äta B5 vitaminer för att få ner inflammationen), </a:t>
            </a:r>
            <a:endParaRPr lang="sv-SE" dirty="0" smtClean="0"/>
          </a:p>
          <a:p>
            <a:r>
              <a:rPr lang="sv-SE" dirty="0" smtClean="0"/>
              <a:t>KOL </a:t>
            </a:r>
            <a:r>
              <a:rPr lang="sv-SE" dirty="0"/>
              <a:t>(alveolerna blir aldrig bra, men lungorna jobbar bättre med rätt </a:t>
            </a:r>
            <a:r>
              <a:rPr lang="sv-SE" dirty="0" smtClean="0"/>
              <a:t>andningsteknik), </a:t>
            </a:r>
          </a:p>
          <a:p>
            <a:r>
              <a:rPr lang="sv-SE" dirty="0" smtClean="0"/>
              <a:t>ADHD </a:t>
            </a:r>
            <a:r>
              <a:rPr lang="sv-SE" dirty="0"/>
              <a:t>(här måste man även gå in och titta på hela familjens kost, av för mycket socker produkter blir man överaktiv). </a:t>
            </a:r>
          </a:p>
          <a:p>
            <a:endParaRPr lang="sv-SE" dirty="0"/>
          </a:p>
        </p:txBody>
      </p:sp>
    </p:spTree>
    <p:extLst>
      <p:ext uri="{BB962C8B-B14F-4D97-AF65-F5344CB8AC3E}">
        <p14:creationId xmlns:p14="http://schemas.microsoft.com/office/powerpoint/2010/main" val="289612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55000" lnSpcReduction="20000"/>
          </a:bodyPr>
          <a:lstStyle/>
          <a:p>
            <a:r>
              <a:rPr lang="sv-SE" sz="2400" b="1" dirty="0"/>
              <a:t>Hur går det </a:t>
            </a:r>
            <a:r>
              <a:rPr lang="sv-SE" sz="2400" b="1" dirty="0" smtClean="0"/>
              <a:t>till:</a:t>
            </a:r>
          </a:p>
          <a:p>
            <a:r>
              <a:rPr lang="sv-SE" dirty="0" smtClean="0"/>
              <a:t>Man </a:t>
            </a:r>
            <a:r>
              <a:rPr lang="sv-SE" dirty="0"/>
              <a:t>får lära sig andas med stängd mun och med magen, samt att även göra en bäckenbotten rörelse. </a:t>
            </a:r>
            <a:endParaRPr lang="sv-SE" dirty="0" smtClean="0"/>
          </a:p>
          <a:p>
            <a:r>
              <a:rPr lang="sv-SE" b="1" dirty="0" smtClean="0"/>
              <a:t>Vilka kroppsorgan påverkas?</a:t>
            </a:r>
          </a:p>
          <a:p>
            <a:r>
              <a:rPr lang="sv-SE" dirty="0" smtClean="0"/>
              <a:t>Magrörelsen gör att tarmarna kommer igång.</a:t>
            </a:r>
          </a:p>
          <a:p>
            <a:r>
              <a:rPr lang="sv-SE" dirty="0"/>
              <a:t>D</a:t>
            </a:r>
            <a:r>
              <a:rPr lang="sv-SE" dirty="0" smtClean="0"/>
              <a:t>en påverkar även hjärtat-eftersom hjärtsäcken sitter på diafragman. Diafragman använder du när du andas med magen. </a:t>
            </a:r>
          </a:p>
          <a:p>
            <a:r>
              <a:rPr lang="sv-SE" dirty="0" smtClean="0"/>
              <a:t>Övriga organ som påverkas positivt är lever, njurarna, lungorna-när du andas ut med stängd mun får du upp koldioxiden från lungorna-som sedan går ut genom näsan.</a:t>
            </a:r>
          </a:p>
          <a:p>
            <a:r>
              <a:rPr lang="sv-SE" dirty="0" smtClean="0"/>
              <a:t>Samt lymfsystemet–du syresätter blodet-cellerna-när lymfan fungerar transporterar den vävnadsvätska till blodet-om lymfan inte fungerar stannar vätskan. Kroppen, fötterna, benen och rumpa svullnar av vätskan. Sjukvården ger här vätskedrivande medicin.</a:t>
            </a:r>
          </a:p>
          <a:p>
            <a:r>
              <a:rPr lang="sv-SE" dirty="0"/>
              <a:t>H</a:t>
            </a:r>
            <a:r>
              <a:rPr lang="sv-SE" dirty="0" smtClean="0"/>
              <a:t>öftbenen </a:t>
            </a:r>
            <a:r>
              <a:rPr lang="sv-SE" dirty="0"/>
              <a:t>får </a:t>
            </a:r>
            <a:r>
              <a:rPr lang="sv-SE" dirty="0" smtClean="0"/>
              <a:t>en rörelse </a:t>
            </a:r>
            <a:r>
              <a:rPr lang="sv-SE" dirty="0"/>
              <a:t>fram och </a:t>
            </a:r>
            <a:r>
              <a:rPr lang="sv-SE" dirty="0" smtClean="0"/>
              <a:t>tillbaka. Det </a:t>
            </a:r>
            <a:r>
              <a:rPr lang="sv-SE" dirty="0"/>
              <a:t>påverkar ryggraden, svanken, </a:t>
            </a:r>
            <a:r>
              <a:rPr lang="sv-SE" dirty="0" smtClean="0"/>
              <a:t>cerebrospinalvätskan</a:t>
            </a:r>
            <a:r>
              <a:rPr lang="sv-SE" dirty="0"/>
              <a:t>.</a:t>
            </a:r>
            <a:endParaRPr lang="sv-SE" dirty="0" smtClean="0"/>
          </a:p>
          <a:p>
            <a:r>
              <a:rPr lang="sv-SE" dirty="0" smtClean="0"/>
              <a:t>Även </a:t>
            </a:r>
            <a:r>
              <a:rPr lang="sv-SE" dirty="0"/>
              <a:t>sexualdriften kommer igång om den varit </a:t>
            </a:r>
            <a:r>
              <a:rPr lang="sv-SE" dirty="0" smtClean="0"/>
              <a:t>vilande.</a:t>
            </a:r>
            <a:endParaRPr lang="sv-SE" dirty="0"/>
          </a:p>
          <a:p>
            <a:endParaRPr lang="sv-SE" dirty="0"/>
          </a:p>
        </p:txBody>
      </p:sp>
    </p:spTree>
    <p:extLst>
      <p:ext uri="{BB962C8B-B14F-4D97-AF65-F5344CB8AC3E}">
        <p14:creationId xmlns:p14="http://schemas.microsoft.com/office/powerpoint/2010/main" val="175980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85000" lnSpcReduction="20000"/>
          </a:bodyPr>
          <a:lstStyle/>
          <a:p>
            <a:r>
              <a:rPr lang="sv-SE" b="1" dirty="0" smtClean="0"/>
              <a:t>Kroppens viktigaste system är:</a:t>
            </a:r>
            <a:br>
              <a:rPr lang="sv-SE" b="1" dirty="0" smtClean="0"/>
            </a:br>
            <a:r>
              <a:rPr lang="sv-SE" dirty="0" smtClean="0"/>
              <a:t>Lymfsystemet</a:t>
            </a:r>
            <a:br>
              <a:rPr lang="sv-SE" dirty="0" smtClean="0"/>
            </a:br>
            <a:r>
              <a:rPr lang="sv-SE" dirty="0" smtClean="0"/>
              <a:t>Hjärtat</a:t>
            </a:r>
            <a:br>
              <a:rPr lang="sv-SE" dirty="0" smtClean="0"/>
            </a:br>
            <a:r>
              <a:rPr lang="sv-SE" dirty="0" smtClean="0"/>
              <a:t>Levern</a:t>
            </a:r>
          </a:p>
          <a:p>
            <a:r>
              <a:rPr lang="sv-SE" b="1" dirty="0" smtClean="0"/>
              <a:t>Diafragman är kroppens andningsorgan.</a:t>
            </a:r>
            <a:r>
              <a:rPr lang="sv-SE" dirty="0" smtClean="0"/>
              <a:t/>
            </a:r>
            <a:br>
              <a:rPr lang="sv-SE" dirty="0" smtClean="0"/>
            </a:br>
            <a:r>
              <a:rPr lang="sv-SE" dirty="0" smtClean="0"/>
              <a:t>Diafragman sitter straxt under revbenskanten. Sitter diafragman fast då påverkas hjärtat. Eftersom hjärtmuskeln sitter på diafragman. </a:t>
            </a:r>
            <a:r>
              <a:rPr lang="sv-SE" dirty="0"/>
              <a:t/>
            </a:r>
            <a:br>
              <a:rPr lang="sv-SE" dirty="0"/>
            </a:br>
            <a:endParaRPr lang="sv-SE" dirty="0" smtClean="0"/>
          </a:p>
          <a:p>
            <a:r>
              <a:rPr lang="sv-SE" dirty="0" smtClean="0"/>
              <a:t>När andningen blir bakvänd –står stilla-har fastnat. Då hyperventilerar vi. </a:t>
            </a:r>
          </a:p>
          <a:p>
            <a:r>
              <a:rPr lang="sv-SE" dirty="0" smtClean="0"/>
              <a:t>Att andningen har fastnat kan bero på stress, oro, negativa tankar, dåligt självförtroende, spända axlar och diverse trauman(negativa händelser i livet) som man inte behandlat.</a:t>
            </a:r>
          </a:p>
        </p:txBody>
      </p:sp>
    </p:spTree>
    <p:extLst>
      <p:ext uri="{BB962C8B-B14F-4D97-AF65-F5344CB8AC3E}">
        <p14:creationId xmlns:p14="http://schemas.microsoft.com/office/powerpoint/2010/main" val="253398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ktor">
  <a:themeElements>
    <a:clrScheme name="Sek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482</TotalTime>
  <Words>744</Words>
  <Application>Microsoft Office PowerPoint</Application>
  <PresentationFormat>Bildspel på skärmen (4:3)</PresentationFormat>
  <Paragraphs>92</Paragraphs>
  <Slides>21</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21</vt:i4>
      </vt:variant>
    </vt:vector>
  </HeadingPairs>
  <TitlesOfParts>
    <vt:vector size="24" baseType="lpstr">
      <vt:lpstr>Century Gothic</vt:lpstr>
      <vt:lpstr>Wingdings 3</vt:lpstr>
      <vt:lpstr>Sektor</vt:lpstr>
      <vt:lpstr>    Biofeedback/ andningsträning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Nästa bild visar kroppens hela lymfsystem.  Med de viktiga lymfknutorna(lymfnoderna)  Vid fettsugning eller operation  kan dessa bli skadade, eller så skär man av trådarna till lymfsystemet. På trådarna sitter lymfknutorna (lymfnoderna). Dessa renar kroppen från bakterier och främmande organismer.  Vilket gör att hela lymfsystemet kommer i obalans. Kroppen får svårt att hålla sig frisk.</vt:lpstr>
      <vt:lpstr>Lymfsystemet Se nästa bild</vt:lpstr>
      <vt:lpstr>PowerPoint-presentation</vt:lpstr>
      <vt:lpstr>PowerPoint-presentation</vt:lpstr>
      <vt:lpstr>Stressen i dagens samhälle gör människor sjuka.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Biofeedback/ andningsträning</dc:title>
  <dc:creator>Elise Hallberg</dc:creator>
  <cp:lastModifiedBy>Elise Hallberg</cp:lastModifiedBy>
  <cp:revision>55</cp:revision>
  <dcterms:created xsi:type="dcterms:W3CDTF">2016-05-26T07:41:43Z</dcterms:created>
  <dcterms:modified xsi:type="dcterms:W3CDTF">2016-10-09T17:00:16Z</dcterms:modified>
</cp:coreProperties>
</file>